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8" r:id="rId2"/>
    <p:sldId id="256" r:id="rId3"/>
    <p:sldId id="257" r:id="rId4"/>
    <p:sldId id="258" r:id="rId5"/>
    <p:sldId id="259" r:id="rId6"/>
    <p:sldId id="262" r:id="rId7"/>
    <p:sldId id="263" r:id="rId8"/>
    <p:sldId id="265" r:id="rId9"/>
    <p:sldId id="266" r:id="rId10"/>
    <p:sldId id="270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9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1315544-EFEA-4986-9E24-FA3FFE76B3B0}">
          <p14:sldIdLst>
            <p14:sldId id="278"/>
            <p14:sldId id="256"/>
            <p14:sldId id="257"/>
            <p14:sldId id="258"/>
            <p14:sldId id="259"/>
            <p14:sldId id="262"/>
            <p14:sldId id="263"/>
            <p14:sldId id="265"/>
            <p14:sldId id="266"/>
            <p14:sldId id="270"/>
            <p14:sldId id="268"/>
            <p14:sldId id="271"/>
            <p14:sldId id="272"/>
            <p14:sldId id="273"/>
            <p14:sldId id="274"/>
            <p14:sldId id="275"/>
            <p14:sldId id="276"/>
            <p14:sldId id="27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FFFF"/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29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8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C48FE-D676-6A41-ABAF-94682F05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449" y="6229071"/>
            <a:ext cx="2695951" cy="200052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294AD84-25E3-2DDA-8E42-35FF9222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5E7551-3FF6-9F35-1E17-A05B492E401D}"/>
              </a:ext>
            </a:extLst>
          </p:cNvPr>
          <p:cNvSpPr/>
          <p:nvPr/>
        </p:nvSpPr>
        <p:spPr>
          <a:xfrm>
            <a:off x="6179800" y="1914551"/>
            <a:ext cx="7632860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LIFT </a:t>
            </a:r>
          </a:p>
          <a:p>
            <a:pPr algn="ctr"/>
            <a:r>
              <a:rPr lang="en-US" sz="8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MANAGEMENT </a:t>
            </a:r>
            <a:endParaRPr lang="en-US" sz="8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SYSTEM</a:t>
            </a:r>
            <a:endParaRPr lang="en-US" sz="8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F7B36D-6069-3D55-F564-DCDD8E5C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95" y="0"/>
            <a:ext cx="502305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22595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8CC54-DA35-3FD3-16AF-3A234A664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3C388E-19A4-B75B-8A44-B8E2EDE89087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4EDC2F-3D26-470E-D536-0E1E63CB8A1A}"/>
              </a:ext>
            </a:extLst>
          </p:cNvPr>
          <p:cNvSpPr txBox="1"/>
          <p:nvPr/>
        </p:nvSpPr>
        <p:spPr>
          <a:xfrm>
            <a:off x="821803" y="659759"/>
            <a:ext cx="512758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u="none" strike="noStrike" kern="100" dirty="0"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u="none" strike="noStrike" kern="100" dirty="0">
                <a:solidFill>
                  <a:srgbClr val="FF66CC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: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powerOn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fireEmergency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{}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u="none" strike="noStrike" kern="100" dirty="0" err="1">
                <a:solidFill>
                  <a:srgbClr val="FF66CC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setPower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state) {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fireEmergency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Cannot turn on power. Fire emergency is active!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powerOn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state;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powerOn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 is off. Elevator is moving to the nearest floor...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moveToNearestFloor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 </a:t>
            </a:r>
            <a:r>
              <a:rPr lang="en-US" sz="1800" u="none" strike="noStrike" kern="100" dirty="0">
                <a:solidFill>
                  <a:schemeClr val="accent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 is on. Elevator is ready to be used.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US" sz="1800" u="none" strike="noStrike" kern="100" dirty="0" err="1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u="none" strike="noStrike" kern="100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IN" sz="1800" u="none" strike="noStrike" kern="100" dirty="0"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608C0-7CBC-5831-CB2F-2225235BFD5C}"/>
              </a:ext>
            </a:extLst>
          </p:cNvPr>
          <p:cNvSpPr txBox="1"/>
          <p:nvPr/>
        </p:nvSpPr>
        <p:spPr>
          <a:xfrm>
            <a:off x="7731760" y="1402080"/>
            <a:ext cx="44500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</a:rPr>
              <a:t>The code adds public methods to the `</a:t>
            </a:r>
            <a:r>
              <a:rPr lang="en-US" sz="1800" b="1" dirty="0">
                <a:solidFill>
                  <a:srgbClr val="FF66CC"/>
                </a:solidFill>
              </a:rPr>
              <a:t>Elevator</a:t>
            </a:r>
            <a:r>
              <a:rPr lang="en-US" sz="1800" b="1" dirty="0">
                <a:solidFill>
                  <a:schemeClr val="bg2"/>
                </a:solidFill>
              </a:rPr>
              <a:t>`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class</a:t>
            </a:r>
            <a:r>
              <a:rPr lang="en-US" sz="1800" b="1" dirty="0">
                <a:solidFill>
                  <a:schemeClr val="bg2"/>
                </a:solidFill>
              </a:rPr>
              <a:t>:</a:t>
            </a:r>
          </a:p>
          <a:p>
            <a:endParaRPr lang="en-US" sz="1800" b="1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1.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Constructor</a:t>
            </a:r>
            <a:r>
              <a:rPr lang="en-US" sz="1800" b="1" dirty="0">
                <a:solidFill>
                  <a:schemeClr val="bg2"/>
                </a:solidFill>
              </a:rPr>
              <a:t> (`</a:t>
            </a:r>
            <a:r>
              <a:rPr lang="en-US" sz="1800" b="1" dirty="0">
                <a:solidFill>
                  <a:srgbClr val="FF66CC"/>
                </a:solidFill>
              </a:rPr>
              <a:t>Elevator</a:t>
            </a:r>
            <a:r>
              <a:rPr lang="en-US" sz="1800" b="1" dirty="0">
                <a:solidFill>
                  <a:schemeClr val="bg2"/>
                </a:solidFill>
              </a:rPr>
              <a:t>()`): Initializes the elevator with default values: `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currentFloor</a:t>
            </a:r>
            <a:r>
              <a:rPr lang="en-US" sz="1800" b="1" dirty="0">
                <a:solidFill>
                  <a:schemeClr val="bg2"/>
                </a:solidFill>
              </a:rPr>
              <a:t>` set to 0, `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powerOn</a:t>
            </a:r>
            <a:r>
              <a:rPr lang="en-US" sz="1800" b="1" dirty="0">
                <a:solidFill>
                  <a:schemeClr val="bg2"/>
                </a:solidFill>
              </a:rPr>
              <a:t>` set to `</a:t>
            </a:r>
            <a:r>
              <a:rPr lang="en-US" sz="1800" b="1" dirty="0">
                <a:solidFill>
                  <a:schemeClr val="accent1"/>
                </a:solidFill>
              </a:rPr>
              <a:t>false</a:t>
            </a:r>
            <a:r>
              <a:rPr lang="en-US" sz="1800" b="1" dirty="0">
                <a:solidFill>
                  <a:schemeClr val="bg2"/>
                </a:solidFill>
              </a:rPr>
              <a:t>`, and `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fireEmergency</a:t>
            </a:r>
            <a:r>
              <a:rPr lang="en-US" sz="1800" b="1" dirty="0">
                <a:solidFill>
                  <a:schemeClr val="bg2"/>
                </a:solidFill>
              </a:rPr>
              <a:t>` set to `</a:t>
            </a:r>
            <a:r>
              <a:rPr lang="en-US" sz="1800" b="1" dirty="0">
                <a:solidFill>
                  <a:schemeClr val="accent1"/>
                </a:solidFill>
              </a:rPr>
              <a:t>false</a:t>
            </a:r>
            <a:r>
              <a:rPr lang="en-US" sz="1800" b="1" dirty="0">
                <a:solidFill>
                  <a:schemeClr val="bg2"/>
                </a:solidFill>
              </a:rPr>
              <a:t>`.</a:t>
            </a:r>
          </a:p>
          <a:p>
            <a:endParaRPr lang="en-US" sz="1800" b="1" dirty="0">
              <a:solidFill>
                <a:schemeClr val="bg2"/>
              </a:solidFill>
            </a:endParaRPr>
          </a:p>
          <a:p>
            <a:r>
              <a:rPr lang="en-US" sz="1800" b="1" dirty="0">
                <a:solidFill>
                  <a:schemeClr val="bg2"/>
                </a:solidFill>
              </a:rPr>
              <a:t>2. </a:t>
            </a:r>
            <a:r>
              <a:rPr lang="en-US" sz="1800" b="1" dirty="0" err="1">
                <a:solidFill>
                  <a:srgbClr val="FF66CC"/>
                </a:solidFill>
              </a:rPr>
              <a:t>setPower</a:t>
            </a:r>
            <a:r>
              <a:rPr lang="en-US" sz="1800" b="1" dirty="0">
                <a:solidFill>
                  <a:schemeClr val="bg2"/>
                </a:solidFill>
              </a:rPr>
              <a:t>(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bool </a:t>
            </a:r>
            <a:r>
              <a:rPr lang="en-US" sz="1800" b="1" dirty="0">
                <a:solidFill>
                  <a:schemeClr val="bg2"/>
                </a:solidFill>
              </a:rPr>
              <a:t>state): </a:t>
            </a:r>
          </a:p>
          <a:p>
            <a:r>
              <a:rPr lang="en-US" sz="1800" b="1" dirty="0">
                <a:solidFill>
                  <a:schemeClr val="bg2"/>
                </a:solidFill>
              </a:rPr>
              <a:t>   - If there's a fire emergency, it prevents turning on the power and prints an error message.</a:t>
            </a:r>
          </a:p>
          <a:p>
            <a:r>
              <a:rPr lang="en-US" sz="1800" b="1" dirty="0">
                <a:solidFill>
                  <a:schemeClr val="bg2"/>
                </a:solidFill>
              </a:rPr>
              <a:t>   - If there's no emergency, it sets the `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powerOn</a:t>
            </a:r>
            <a:r>
              <a:rPr lang="en-US" sz="1800" b="1" dirty="0">
                <a:solidFill>
                  <a:schemeClr val="bg2"/>
                </a:solidFill>
              </a:rPr>
              <a:t>` state. If the power is turned off, it moves the elevator to the nearest floor by calling `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</a:rPr>
              <a:t>moveToNearestFloor</a:t>
            </a:r>
            <a:r>
              <a:rPr lang="en-US" sz="1800" b="1" dirty="0">
                <a:solidFill>
                  <a:schemeClr val="bg2"/>
                </a:solidFill>
              </a:rPr>
              <a:t>()`. If the power is on, it prints a confirmation message.</a:t>
            </a:r>
            <a:endParaRPr lang="en-IN" sz="1800" b="1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E56B57-EC6D-BD85-A88E-895D28BB6B13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75FF56-E47E-A598-6AE8-17086E9292AC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84AE84-1B8A-64AD-2C87-9127E31E2701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1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91EA-E5B4-570A-F188-E109A02D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E23CD8-A598-4F19-57D5-8D597EA33256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8DAA7-45F9-4AD0-032C-B70B25CAD100}"/>
              </a:ext>
            </a:extLst>
          </p:cNvPr>
          <p:cNvSpPr txBox="1"/>
          <p:nvPr/>
        </p:nvSpPr>
        <p:spPr>
          <a:xfrm>
            <a:off x="659757" y="-81022"/>
            <a:ext cx="508128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/>
            <a:endParaRPr lang="en-US" sz="1800" b="1" i="0" u="none" strike="noStrike" kern="12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    void </a:t>
            </a:r>
            <a:r>
              <a:rPr lang="en-US" sz="1800" b="1" i="0" u="none" strike="noStrike" kern="1200" dirty="0" err="1">
                <a:solidFill>
                  <a:srgbClr val="FF66CC"/>
                </a:solidFill>
                <a:effectLst/>
                <a:latin typeface="Calibri" panose="020F0502020204030204" pitchFamily="34" charset="0"/>
              </a:rPr>
              <a:t>setFireEmergency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bool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state)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fireEmergency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= state;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        if 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fireEmergency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cout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"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Fire emergency! Elevator is moving to the ground floor and opening doors..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."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moveToGroundFloor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();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powerOn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= 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false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  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} 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cout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"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Fire emergency cleared. Please turn on the power to use the elevator.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"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}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}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void </a:t>
            </a:r>
            <a:r>
              <a:rPr lang="en-US" sz="1800" b="1" i="0" u="none" strike="noStrike" kern="1200" dirty="0" err="1">
                <a:solidFill>
                  <a:srgbClr val="FF66CC"/>
                </a:solidFill>
                <a:effectLst/>
                <a:latin typeface="Calibri" panose="020F0502020204030204" pitchFamily="34" charset="0"/>
              </a:rPr>
              <a:t>moveToNearestFloor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()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if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powerOn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cout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"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Elevator is at 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"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currentFloor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} 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while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currentFloor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&gt; 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0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 {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currentFloor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--;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cout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"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Moving to floor 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"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currentFloor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}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   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cout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&lt;&lt; "</a:t>
            </a:r>
            <a:r>
              <a:rPr lang="en-US" sz="1800" b="1" i="0" u="none" strike="noStrike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Doors opening..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." &lt;&lt; </a:t>
            </a:r>
            <a:r>
              <a:rPr lang="en-US" sz="1800" b="1" i="0" u="none" strike="noStrike" kern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endl</a:t>
            </a:r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;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    }</a:t>
            </a:r>
          </a:p>
          <a:p>
            <a:pPr marL="0" algn="l" rtl="0" eaLnBrk="1" fontAlgn="t" latinLnBrk="0" hangingPunct="1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  }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6889C-E03E-69AD-D3D7-FCFCB7D54B9F}"/>
              </a:ext>
            </a:extLst>
          </p:cNvPr>
          <p:cNvSpPr txBox="1"/>
          <p:nvPr/>
        </p:nvSpPr>
        <p:spPr>
          <a:xfrm>
            <a:off x="8102278" y="1713053"/>
            <a:ext cx="5034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1. </a:t>
            </a:r>
            <a:r>
              <a:rPr lang="en-US" sz="1800" b="1" dirty="0" err="1">
                <a:solidFill>
                  <a:srgbClr val="FF66CC"/>
                </a:solidFill>
              </a:rPr>
              <a:t>setFireEmergency</a:t>
            </a:r>
            <a:r>
              <a:rPr lang="en-US" sz="1800" b="1" dirty="0">
                <a:solidFill>
                  <a:schemeClr val="bg1"/>
                </a:solidFill>
              </a:rPr>
              <a:t>(</a:t>
            </a:r>
            <a:r>
              <a:rPr lang="en-US" sz="1800" b="1" dirty="0">
                <a:solidFill>
                  <a:schemeClr val="accent2"/>
                </a:solidFill>
              </a:rPr>
              <a:t>bool</a:t>
            </a:r>
            <a:r>
              <a:rPr lang="en-US" sz="1800" b="1" dirty="0">
                <a:solidFill>
                  <a:schemeClr val="bg1"/>
                </a:solidFill>
              </a:rPr>
              <a:t> state):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there’s a fire emergency, the elevator moves to the ground floor, opens its doors, and turns off the power.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 fire is cleared, it says to turn the power back on.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2. </a:t>
            </a:r>
            <a:r>
              <a:rPr lang="en-US" sz="1800" b="1" dirty="0" err="1">
                <a:solidFill>
                  <a:srgbClr val="FF66CC"/>
                </a:solidFill>
              </a:rPr>
              <a:t>moveToNearestFloor</a:t>
            </a:r>
            <a:r>
              <a:rPr lang="en-US" sz="1800" b="1" dirty="0">
                <a:solidFill>
                  <a:schemeClr val="bg1"/>
                </a:solidFill>
              </a:rPr>
              <a:t>():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 power is on, it shows the current floor.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 power is off, the elevator moves down floor by floor to the ground, then opens the doors.</a:t>
            </a:r>
            <a:endParaRPr lang="en-IN" sz="1800" b="1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E332A1C-A41F-2C8B-5852-1A13D7B1533A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1E61EE-FD47-2B58-7524-B1F624DA7CC8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BAFDD-1029-302E-F752-E30918490C7F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41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D779C-2D15-A429-EEE8-F36EDA18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FC6381-FAD3-772B-5341-80A8D3F0DB5B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B094FB-AD96-2470-2BE1-6352913CA435}"/>
              </a:ext>
            </a:extLst>
          </p:cNvPr>
          <p:cNvSpPr txBox="1"/>
          <p:nvPr/>
        </p:nvSpPr>
        <p:spPr>
          <a:xfrm>
            <a:off x="428263" y="-488450"/>
            <a:ext cx="620403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u="none" strike="noStrike" kern="100" dirty="0" err="1">
                <a:solidFill>
                  <a:srgbClr val="FF66CC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moveToGroundFloor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--;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Moving to 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"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Doors opening...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u="none" strike="noStrike" kern="100" dirty="0" err="1">
                <a:solidFill>
                  <a:srgbClr val="FF66CC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pressButtonOutside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(string direction,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powerOn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cannot be used. Power is off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."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return;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     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fireEmergency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is in fire emergency mode.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return;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US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Invalid floor. Please choose a floor between 0 and 15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." &lt;&lt;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3037A-DCEB-6924-459E-467090CA8B05}"/>
              </a:ext>
            </a:extLst>
          </p:cNvPr>
          <p:cNvSpPr txBox="1"/>
          <p:nvPr/>
        </p:nvSpPr>
        <p:spPr>
          <a:xfrm>
            <a:off x="7391400" y="1798320"/>
            <a:ext cx="6385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This part of the code explains two functions: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1. </a:t>
            </a:r>
            <a:r>
              <a:rPr lang="en-US" sz="1800" b="1" dirty="0" err="1">
                <a:solidFill>
                  <a:srgbClr val="FF66CC"/>
                </a:solidFill>
              </a:rPr>
              <a:t>moveToGroundFloor</a:t>
            </a:r>
            <a:r>
              <a:rPr lang="en-US" sz="1800" b="1" dirty="0">
                <a:solidFill>
                  <a:schemeClr val="bg1"/>
                </a:solidFill>
              </a:rPr>
              <a:t>():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The elevator moves down one floor at a time until it reaches the ground floor (floor 0).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It shows a message for each floor it passes and opens the doors when it reaches the ground floor.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2. </a:t>
            </a:r>
            <a:r>
              <a:rPr lang="en-US" sz="1800" b="1" dirty="0" err="1">
                <a:solidFill>
                  <a:srgbClr val="FF66CC"/>
                </a:solidFill>
              </a:rPr>
              <a:t>pressButtonOutside</a:t>
            </a:r>
            <a:r>
              <a:rPr lang="en-US" sz="1800" b="1" dirty="0">
                <a:solidFill>
                  <a:schemeClr val="bg1"/>
                </a:solidFill>
              </a:rPr>
              <a:t>(</a:t>
            </a:r>
            <a:r>
              <a:rPr lang="en-US" sz="1800" b="1" dirty="0">
                <a:solidFill>
                  <a:schemeClr val="accent2"/>
                </a:solidFill>
              </a:rPr>
              <a:t>string</a:t>
            </a:r>
            <a:r>
              <a:rPr lang="en-US" sz="1800" b="1" dirty="0">
                <a:solidFill>
                  <a:schemeClr val="bg1"/>
                </a:solidFill>
              </a:rPr>
              <a:t> direction, </a:t>
            </a:r>
            <a:r>
              <a:rPr lang="en-US" sz="1800" b="1" dirty="0">
                <a:solidFill>
                  <a:schemeClr val="accent2"/>
                </a:solidFill>
              </a:rPr>
              <a:t>int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targetFloor</a:t>
            </a:r>
            <a:r>
              <a:rPr lang="en-US" sz="1800" b="1" dirty="0">
                <a:solidFill>
                  <a:schemeClr val="bg1"/>
                </a:solidFill>
              </a:rPr>
              <a:t>):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Checks if the power is off.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 power is off, it shows a message saying the elevator can't be used and stops.</a:t>
            </a:r>
            <a:endParaRPr lang="en-IN" sz="1800" b="1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FC1C89-A3B6-A978-8422-F92989B5430E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43642C-DEC1-0906-1E34-D87822CBE663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795420-577E-655C-5794-3DF2DAD5B992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370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BDDF-BF3B-BDE8-EB4E-2DF347720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5AC758-756C-B725-E7B1-99BEB52D57AD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260765-405B-4551-59E0-CC5A11E9DF71}"/>
              </a:ext>
            </a:extLst>
          </p:cNvPr>
          <p:cNvSpPr txBox="1"/>
          <p:nvPr/>
        </p:nvSpPr>
        <p:spPr>
          <a:xfrm>
            <a:off x="726830" y="-330371"/>
            <a:ext cx="51511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You are already at floor "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". Doors opening..."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(direction ==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is at the top floor (15). Cannot move up.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is moving down. Please press the down button.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(direction ==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down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is at the ground floor (0). Cannot move down.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38BA1-4453-7556-4B24-490FC507D17B}"/>
              </a:ext>
            </a:extLst>
          </p:cNvPr>
          <p:cNvSpPr txBox="1"/>
          <p:nvPr/>
        </p:nvSpPr>
        <p:spPr>
          <a:xfrm>
            <a:off x="8229600" y="1570892"/>
            <a:ext cx="47126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This code controls the elevator when a button is pressed: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1. Fire Emergency: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there's a fire emergency, it stops and shows a message.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2. Floor Check: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the target floor isn’t between 0 and 15, it shows an error.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you're already on the target floor, it opens the doors.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3. Moving Up: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 If "up" is pressed: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  - It won’t go up from the top floor.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  - Moves up if the target floor is above.  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  - Suggests pressing "down" if the target is below.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B2D11A-6ACD-4946-FDCD-7F9E1AFC8B07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2772DA-DF09-532B-79BC-5DD2E52A9D87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B294B-E23C-1075-7F6D-6C29F7B0A671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61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10EE6-A965-3808-502E-A3435095B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59151B-E604-C57B-6EB2-E1E2B22B2B85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6C297C-F67A-AA76-2BF6-068B439F7230}"/>
              </a:ext>
            </a:extLst>
          </p:cNvPr>
          <p:cNvSpPr txBox="1"/>
          <p:nvPr/>
        </p:nvSpPr>
        <p:spPr>
          <a:xfrm>
            <a:off x="584982" y="431409"/>
            <a:ext cx="602917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Elevator is moving up. Please press the up button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Invalid button press. Use 'up' or 'down'.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u="none" strike="noStrike" kern="100" dirty="0" err="1">
                <a:solidFill>
                  <a:srgbClr val="FF66CC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N" sz="1800" u="none" strike="noStrike" kern="100" dirty="0">
                <a:solidFill>
                  <a:schemeClr val="accent2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targetFloor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"Moving up to floor 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Reached 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currentFloor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&lt;&lt; "</a:t>
            </a:r>
            <a:r>
              <a:rPr lang="en-IN" sz="1800" u="none" strike="noStrike" kern="100" dirty="0">
                <a:solidFill>
                  <a:schemeClr val="accent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 Doors opening...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&lt;&lt; </a:t>
            </a:r>
            <a:r>
              <a:rPr lang="en-IN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IN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888E7-0D35-51E7-26C0-73C7C404FA67}"/>
              </a:ext>
            </a:extLst>
          </p:cNvPr>
          <p:cNvSpPr txBox="1"/>
          <p:nvPr/>
        </p:nvSpPr>
        <p:spPr>
          <a:xfrm>
            <a:off x="7924800" y="1195754"/>
            <a:ext cx="508781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4. Moving Down:  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If "</a:t>
            </a:r>
            <a:r>
              <a:rPr lang="en-US" sz="1800" b="1" kern="12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down</a:t>
            </a:r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" is pressed:  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- It won’t go down from the ground floor.  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- Moves down if the target floor is below.  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- Suggests pressing "up" if the target is above.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5. Invalid Input:  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Shows an error if the button isn't "</a:t>
            </a:r>
            <a:r>
              <a:rPr lang="en-US" sz="1800" b="1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up</a:t>
            </a:r>
            <a:r>
              <a:rPr lang="en-US" sz="18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" or "down."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The `</a:t>
            </a:r>
            <a:r>
              <a:rPr lang="en-US" sz="2000" b="1" dirty="0" err="1">
                <a:solidFill>
                  <a:srgbClr val="FF66CC"/>
                </a:solidFill>
              </a:rPr>
              <a:t>moveUp</a:t>
            </a:r>
            <a:r>
              <a:rPr lang="en-US" sz="2000" b="1" dirty="0">
                <a:solidFill>
                  <a:schemeClr val="bg1"/>
                </a:solidFill>
              </a:rPr>
              <a:t>(</a:t>
            </a:r>
            <a:r>
              <a:rPr lang="en-US" sz="2000" b="1" dirty="0">
                <a:solidFill>
                  <a:schemeClr val="accent2"/>
                </a:solidFill>
              </a:rPr>
              <a:t>int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targetFloor</a:t>
            </a:r>
            <a:r>
              <a:rPr lang="en-US" sz="2000" b="1" dirty="0">
                <a:solidFill>
                  <a:schemeClr val="bg1"/>
                </a:solidFill>
              </a:rPr>
              <a:t>)` function: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1. The elevator goes up one floor at a time.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2. It shows each floor as it moves.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3. When it reaches the target, it opens the doors.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7B7F80-1504-11C3-034C-43D2A70B0B74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6FAB61-0705-D5F4-4504-ED8EBCF4ED6B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E3D6AF-64D2-5DC5-072C-6748654A24A0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616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3585-F69E-386B-8AE1-9947142A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752DFB-CC27-C336-FD17-220F90315A78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207074-057A-6EB4-D53C-08CA37151202}"/>
              </a:ext>
            </a:extLst>
          </p:cNvPr>
          <p:cNvSpPr txBox="1"/>
          <p:nvPr/>
        </p:nvSpPr>
        <p:spPr>
          <a:xfrm>
            <a:off x="656492" y="0"/>
            <a:ext cx="5275384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eaLnBrk="1" latinLnBrk="0" hangingPunct="1"/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moveDown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targetFloor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targetFloor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--;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Moving down to 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" &lt;&lt;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Reached floor 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". 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Doors opening...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isPowerOn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IN" sz="1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powerOn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isFireEmergency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IN" sz="1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fireEmergency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};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Elevator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option,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targetFloor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string direction;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600" dirty="0">
              <a:solidFill>
                <a:schemeClr val="bg1"/>
              </a:solidFill>
              <a:effectLst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D949-6413-DA80-BFB9-B88A93098EF3}"/>
              </a:ext>
            </a:extLst>
          </p:cNvPr>
          <p:cNvSpPr txBox="1"/>
          <p:nvPr/>
        </p:nvSpPr>
        <p:spPr>
          <a:xfrm>
            <a:off x="8088923" y="1312985"/>
            <a:ext cx="4853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Here’s the simplest explanation: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1. </a:t>
            </a:r>
            <a:r>
              <a:rPr lang="en-US" sz="1800" dirty="0" err="1">
                <a:solidFill>
                  <a:srgbClr val="FF66CC"/>
                </a:solidFill>
                <a:effectLst/>
              </a:rPr>
              <a:t>moveDown</a:t>
            </a:r>
            <a:r>
              <a:rPr lang="en-US" sz="1800" dirty="0">
                <a:solidFill>
                  <a:schemeClr val="bg1"/>
                </a:solidFill>
                <a:effectLst/>
              </a:rPr>
              <a:t>(</a:t>
            </a:r>
            <a:r>
              <a:rPr lang="en-US" sz="1800" dirty="0">
                <a:solidFill>
                  <a:schemeClr val="accent2"/>
                </a:solidFill>
                <a:effectLst/>
              </a:rPr>
              <a:t>int</a:t>
            </a:r>
            <a:r>
              <a:rPr lang="en-US" sz="1800" dirty="0">
                <a:solidFill>
                  <a:schemeClr val="bg1"/>
                </a:solidFill>
                <a:effectLst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</a:rPr>
              <a:t>targetFloor</a:t>
            </a:r>
            <a:r>
              <a:rPr lang="en-US" sz="1800" dirty="0">
                <a:solidFill>
                  <a:schemeClr val="bg1"/>
                </a:solidFill>
                <a:effectLst/>
              </a:rPr>
              <a:t>):  </a:t>
            </a: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   - The elevator moves down to the target floor and opens the doors.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2. </a:t>
            </a:r>
            <a:r>
              <a:rPr lang="en-US" sz="1800" dirty="0" err="1">
                <a:solidFill>
                  <a:srgbClr val="FF66CC"/>
                </a:solidFill>
                <a:effectLst/>
              </a:rPr>
              <a:t>isPowerOn</a:t>
            </a:r>
            <a:r>
              <a:rPr lang="en-US" sz="1800" dirty="0">
                <a:solidFill>
                  <a:schemeClr val="bg1"/>
                </a:solidFill>
                <a:effectLst/>
              </a:rPr>
              <a:t>():  </a:t>
            </a: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   - Checks if the elevator is on.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3. </a:t>
            </a:r>
            <a:r>
              <a:rPr lang="en-US" sz="1800" dirty="0" err="1">
                <a:solidFill>
                  <a:srgbClr val="FF66CC"/>
                </a:solidFill>
                <a:effectLst/>
              </a:rPr>
              <a:t>isFireEmergency</a:t>
            </a:r>
            <a:r>
              <a:rPr lang="en-US" sz="1800" dirty="0">
                <a:solidFill>
                  <a:schemeClr val="bg1"/>
                </a:solidFill>
                <a:effectLst/>
              </a:rPr>
              <a:t>():  </a:t>
            </a: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   - Checks if there’s a fire emergency.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4. </a:t>
            </a:r>
            <a:r>
              <a:rPr lang="en-US" sz="1800" dirty="0" err="1">
                <a:solidFill>
                  <a:srgbClr val="FF66CC"/>
                </a:solidFill>
                <a:effectLst/>
              </a:rPr>
              <a:t>getCurrentFloor</a:t>
            </a:r>
            <a:r>
              <a:rPr lang="en-US" sz="1800" dirty="0">
                <a:solidFill>
                  <a:schemeClr val="bg1"/>
                </a:solidFill>
                <a:effectLst/>
              </a:rPr>
              <a:t>():  </a:t>
            </a: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   - Tells the current floor of the elevator.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4538E7-1CDF-7C95-D395-FA2B97D1B05F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E9FDC6-8143-8DC3-C22F-FB8B7ADE951A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28A118-13DD-CF4A-2C9F-88D13C7FD585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6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B0C1E-1ABB-CD75-3CCE-2E40D1F14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62BF36-DFAB-D1B6-83BC-8011179616ED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A05AC5-A62A-4060-4A11-DA4E37EC9D6F}"/>
              </a:ext>
            </a:extLst>
          </p:cNvPr>
          <p:cNvSpPr txBox="1"/>
          <p:nvPr/>
        </p:nvSpPr>
        <p:spPr>
          <a:xfrm>
            <a:off x="351692" y="-234461"/>
            <a:ext cx="6521549" cy="872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eaLnBrk="1" latinLnBrk="0" hangingPunct="1"/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isFireEmergency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nFire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 emergency active! Only options to turn off fire emergency or exit are available.\n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1. Turn off fire emergency\n2. Exit\n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elevator.isPowerOn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\n1. Turn power off\n2. Trigger fire emergency\n3. Press outside button\n4. Exit\n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\n1. Turn power on\n2. Turn on fire emergency\n3. Exit\n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&gt;&gt; option;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isFireEmergency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emergency is active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(option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setFireEmergency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(option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Exiting...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0;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Invalid option. Fire emergency is active!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(!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isPowerOn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(option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setPower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(option == 2)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setFireEmergency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endParaRPr lang="en-IN" sz="17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B93F7-3720-1581-A5E7-8785BABE7C54}"/>
              </a:ext>
            </a:extLst>
          </p:cNvPr>
          <p:cNvSpPr txBox="1"/>
          <p:nvPr/>
        </p:nvSpPr>
        <p:spPr>
          <a:xfrm>
            <a:off x="8088923" y="2086708"/>
            <a:ext cx="5158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Here’s the simplest explanation: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1. The program keeps asking for choices based on the elevator's status.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dirty="0">
                <a:solidFill>
                  <a:schemeClr val="bg1"/>
                </a:solidFill>
                <a:effectLst/>
              </a:rPr>
              <a:t>2. If there’s a fire emergency, you can either turn it off or exit.</a:t>
            </a:r>
          </a:p>
          <a:p>
            <a:pPr marL="0" algn="l" rtl="0" eaLnBrk="1" latinLnBrk="0" hangingPunct="1"/>
            <a:endParaRPr lang="en-US" sz="1800" dirty="0">
              <a:solidFill>
                <a:schemeClr val="bg1"/>
              </a:solidFill>
              <a:effectLst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19DB95-3668-26F3-1472-1766621BAF9C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DA9E7E-9B04-8659-FDF5-7F098EC70CDF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859F3-DFD6-33FC-E504-D648C7F652F9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32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B1AC3-9138-5B26-11A7-CC3ACA4C7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32942B-8BF2-C804-186F-109FCFEDF798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681450-2788-AAAF-66D4-9CDA8CB9D49B}"/>
              </a:ext>
            </a:extLst>
          </p:cNvPr>
          <p:cNvSpPr txBox="1"/>
          <p:nvPr/>
        </p:nvSpPr>
        <p:spPr>
          <a:xfrm>
            <a:off x="335280" y="-111697"/>
            <a:ext cx="5908431" cy="872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eaLnBrk="1" latinLnBrk="0" hangingPunct="1"/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(option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Exiting...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0;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Power is off. No other options are available.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option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elevator.setPower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(false);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break;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elevator.setFireEmergency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(true);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break;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Elevator is at ground floor.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Elevator is at top floor.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Elevator is at floor 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u="sng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	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7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7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== 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Elevator is at the top floor. Can only move down.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7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direction = "</a:t>
            </a:r>
            <a:r>
              <a:rPr lang="en-IN" sz="17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down</a:t>
            </a:r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7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</a:t>
            </a:r>
            <a:endParaRPr lang="en-IN" sz="1700" dirty="0">
              <a:solidFill>
                <a:schemeClr val="bg1"/>
              </a:solidFill>
              <a:effectLst/>
            </a:endParaRPr>
          </a:p>
          <a:p>
            <a:endParaRPr lang="en-IN" sz="17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31ADF-7B84-E36A-324E-A0A5FB5CB1D6}"/>
              </a:ext>
            </a:extLst>
          </p:cNvPr>
          <p:cNvSpPr txBox="1"/>
          <p:nvPr/>
        </p:nvSpPr>
        <p:spPr>
          <a:xfrm>
            <a:off x="7726680" y="175849"/>
            <a:ext cx="4981133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3. If the power is on, you can: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Turn it off,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Trigger a fire emergency,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Use the elevator,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Or exit.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4. If the power is off, you can: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Turn it on,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Trigger a fire emergency,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Or exit.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5. The program does what you choose, or tells you if it's not allowed.</a:t>
            </a:r>
          </a:p>
          <a:p>
            <a:pPr marL="0" algn="l" rtl="0" eaLnBrk="1" latinLnBrk="0" hangingPunct="1"/>
            <a:endParaRPr lang="en-US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endParaRPr lang="en-US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1. </a:t>
            </a:r>
            <a:r>
              <a:rPr lang="en-US" sz="2000" dirty="0">
                <a:solidFill>
                  <a:schemeClr val="accent2"/>
                </a:solidFill>
                <a:effectLst/>
              </a:rPr>
              <a:t>Option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</a:rPr>
              <a:t>1</a:t>
            </a:r>
            <a:r>
              <a:rPr lang="en-US" sz="2000" dirty="0">
                <a:solidFill>
                  <a:schemeClr val="bg1"/>
                </a:solidFill>
                <a:effectLst/>
              </a:rPr>
              <a:t> (Turn Power Off):  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- Turns off the elevator.</a:t>
            </a:r>
          </a:p>
          <a:p>
            <a:pPr marL="0" algn="l" rtl="0" eaLnBrk="1" latinLnBrk="0" hangingPunct="1"/>
            <a:endParaRPr lang="en-US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2. </a:t>
            </a:r>
            <a:r>
              <a:rPr lang="en-US" sz="2000" dirty="0">
                <a:solidFill>
                  <a:schemeClr val="accent2"/>
                </a:solidFill>
                <a:effectLst/>
              </a:rPr>
              <a:t>Option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</a:rPr>
              <a:t>2</a:t>
            </a:r>
            <a:r>
              <a:rPr lang="en-US" sz="2000" dirty="0">
                <a:solidFill>
                  <a:schemeClr val="bg1"/>
                </a:solidFill>
                <a:effectLst/>
              </a:rPr>
              <a:t> (Activate Fire Emergency):  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- Turns on fire emergency mode.</a:t>
            </a:r>
          </a:p>
          <a:p>
            <a:pPr marL="0" algn="l" rtl="0" eaLnBrk="1" latinLnBrk="0" hangingPunct="1"/>
            <a:endParaRPr lang="en-US" sz="20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3. </a:t>
            </a:r>
            <a:r>
              <a:rPr lang="en-US" sz="2000" dirty="0">
                <a:solidFill>
                  <a:schemeClr val="accent2"/>
                </a:solidFill>
                <a:effectLst/>
              </a:rPr>
              <a:t>Option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</a:rPr>
              <a:t>3</a:t>
            </a:r>
            <a:r>
              <a:rPr lang="en-US" sz="2000" dirty="0">
                <a:solidFill>
                  <a:schemeClr val="bg1"/>
                </a:solidFill>
                <a:effectLst/>
              </a:rPr>
              <a:t> (Check Floor and Move):  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- Tells you where the elevator is: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  - At the ground floor, it can only go up.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  - At the top floor, it can only go down.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  - On any other floor, you can choose up or down.</a:t>
            </a:r>
          </a:p>
          <a:p>
            <a:pPr marL="0" algn="l" rtl="0" eaLnBrk="1" latinLnBrk="0" hangingPunct="1"/>
            <a:r>
              <a:rPr lang="en-US" sz="2000" dirty="0">
                <a:solidFill>
                  <a:schemeClr val="bg1"/>
                </a:solidFill>
                <a:effectLst/>
              </a:rPr>
              <a:t>   - Then, it asks which floor to go to and moves there.</a:t>
            </a:r>
            <a:endParaRPr lang="en-IN" sz="2000" dirty="0">
              <a:solidFill>
                <a:schemeClr val="bg1"/>
              </a:solidFill>
              <a:effectLst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1154A7-3F83-CE98-C0D0-7D428E501F55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3546FF-91BA-7678-4D08-733AB94D2B35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A3A265-055D-B383-668D-FE318B89C3D5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79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A56A5-1690-46A7-361F-F50C52E3D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B6EECF-0F62-3276-098F-14CFCEB6A665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EA1D31-CB5A-C463-17E9-C4939587E2B1}"/>
              </a:ext>
            </a:extLst>
          </p:cNvPr>
          <p:cNvSpPr txBox="1"/>
          <p:nvPr/>
        </p:nvSpPr>
        <p:spPr>
          <a:xfrm>
            <a:off x="446973" y="468923"/>
            <a:ext cx="5438008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eaLnBrk="1" latinLnBrk="0" hangingPunct="1"/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8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getCurrentFloor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() == 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Elevator is at the ground floor. Can only move up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."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direction =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Press 'up' or 'down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': ";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&gt;&gt; direction;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}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Which floor would you like to go to? (0-15):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";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&gt;&gt;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targetFloor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elevator.</a:t>
            </a:r>
            <a:r>
              <a:rPr lang="en-IN" sz="1800" b="1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pressButtonOutside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(direction,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targetFloor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Exiting...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&lt;&lt; "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Invalid option. Try again.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" &lt;&lt; </a:t>
            </a:r>
            <a:r>
              <a:rPr lang="en-IN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endl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}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}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}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IN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8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pPr rtl="0" eaLnBrk="1" latinLnBrk="0" hangingPunct="1"/>
            <a:r>
              <a:rPr lang="en-IN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IN" sz="1400" dirty="0">
              <a:solidFill>
                <a:schemeClr val="bg1"/>
              </a:solidFill>
              <a:effectLst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0FF5E-4542-7604-A52F-BEF459C37E82}"/>
              </a:ext>
            </a:extLst>
          </p:cNvPr>
          <p:cNvSpPr txBox="1"/>
          <p:nvPr/>
        </p:nvSpPr>
        <p:spPr>
          <a:xfrm>
            <a:off x="7831015" y="1664677"/>
            <a:ext cx="5533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endParaRPr lang="en-IN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4. </a:t>
            </a:r>
            <a:r>
              <a:rPr lang="en-US" sz="1800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Option</a:t>
            </a:r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4</a:t>
            </a:r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(Exit):  </a:t>
            </a:r>
            <a:endParaRPr lang="en-IN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Stops the program.</a:t>
            </a:r>
            <a:endParaRPr lang="en-IN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5. </a:t>
            </a:r>
            <a:r>
              <a:rPr lang="en-US" sz="1800" kern="1200" dirty="0">
                <a:solidFill>
                  <a:srgbClr val="FF66CC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Invalid</a:t>
            </a:r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Option</a:t>
            </a:r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  </a:t>
            </a:r>
            <a:endParaRPr lang="en-IN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- If you pick something wrong, it asks you to try again.</a:t>
            </a:r>
            <a:endParaRPr lang="en-IN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1800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program keeps going until you exit.</a:t>
            </a:r>
            <a:endParaRPr lang="en-IN" dirty="0">
              <a:solidFill>
                <a:schemeClr val="bg1"/>
              </a:solidFill>
              <a:effectLst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386B45-3E6D-4574-C693-79E0F7854AE1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BC7CE3-1B5C-B06D-CAE0-58E05F62FDEE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9B8B55-AA14-AAC0-D791-AA795550BD45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528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193A-CF65-5587-5648-F3A585DE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35D42-9B20-6833-7B4D-18AA790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15" b="12251"/>
          <a:stretch/>
        </p:blipFill>
        <p:spPr>
          <a:xfrm>
            <a:off x="1477109" y="-25950"/>
            <a:ext cx="11324492" cy="82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37105" y="2209524"/>
            <a:ext cx="6498258" cy="1158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INTRODUCTION </a:t>
            </a:r>
          </a:p>
        </p:txBody>
      </p:sp>
      <p:sp>
        <p:nvSpPr>
          <p:cNvPr id="4" name="Text 1"/>
          <p:cNvSpPr/>
          <p:nvPr/>
        </p:nvSpPr>
        <p:spPr>
          <a:xfrm>
            <a:off x="1505932" y="3825793"/>
            <a:ext cx="590597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Lift Management Systems (LMS) play a crucial role in ensuring elevators operate safely, efficiently, and reliably in buildings of all types and sizes.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193A3-1E93-750C-2A18-FE9E7EEE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05" y="7200756"/>
            <a:ext cx="3543795" cy="1028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637CE-1BE5-0017-6F50-21526D5C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203" y="0"/>
            <a:ext cx="4771505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8349" y="114883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Components of LMS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548349" y="2211824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87664" y="23887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 Panel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87664" y="2811595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control panel manages and controls elevator operations, such as managing doors, regulating speed, and handling emergency stops.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402283" y="2211824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641598" y="24511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Sensors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641598" y="2946678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Sensors monitor elevator position, speed, load, and other parameters, delivering real-time data to the control system.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48349" y="5340429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87664" y="5579745"/>
            <a:ext cx="33071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Communication Network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87664" y="607528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communication network ensures smooth data transfer between the control panel, sensors, and other components.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B48B08-0BF6-3C41-8C0A-4CB5F376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345" y="7482061"/>
            <a:ext cx="1771897" cy="7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8FCBB-19F0-FDB0-58F5-E08336D2DE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8566888" y="33610"/>
            <a:ext cx="6026669" cy="80328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99442A0-BB99-C553-65DD-F27E8053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15" y="7663218"/>
            <a:ext cx="1922585" cy="556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746" y="648057"/>
            <a:ext cx="5545098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of LMS</a:t>
            </a:r>
            <a:endParaRPr lang="en-US" sz="4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24746" y="1959650"/>
            <a:ext cx="530185" cy="5301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29176" y="2058352"/>
            <a:ext cx="121206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90556" y="1959650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Traffic Management</a:t>
            </a:r>
            <a:endParaRPr lang="en-US" sz="215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458410" y="2447568"/>
            <a:ext cx="3231462" cy="2385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LMS helps manage elevators by scheduling them based on how many people need them, making wait times shorter and improving efficiency.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9872" y="1959650"/>
            <a:ext cx="530185" cy="5301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65608" y="2058352"/>
            <a:ext cx="178713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55682" y="1959650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Safety and Security</a:t>
            </a:r>
            <a:endParaRPr lang="en-US" sz="215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55682" y="2447568"/>
            <a:ext cx="2863691" cy="18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LMS includes safety features like overload protection, emergency brakes, and fire detection to keep passengers safe.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4746" y="5191803"/>
            <a:ext cx="530185" cy="5301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97148" y="5290506"/>
            <a:ext cx="185380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90556" y="519180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Energy Efficiency</a:t>
            </a:r>
            <a:endParaRPr lang="en-US" sz="215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90556" y="5679721"/>
            <a:ext cx="2863691" cy="18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LMS helps track and save energy used by lifts, cutting down waste and supporting sustainability.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9872" y="5191803"/>
            <a:ext cx="530185" cy="530185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4864775" y="5290506"/>
            <a:ext cx="180380" cy="332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55682" y="5191803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Remote Monitoring</a:t>
            </a:r>
            <a:endParaRPr lang="en-US" sz="215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55682" y="5679721"/>
            <a:ext cx="2863691" cy="2261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950"/>
              </a:lnSpc>
              <a:buFont typeface="Wingdings" panose="05000000000000000000" pitchFamily="2" charset="2"/>
              <a:buChar char="Ø"/>
            </a:pPr>
            <a:r>
              <a:rPr lang="en-US" sz="1850" dirty="0">
                <a:solidFill>
                  <a:srgbClr val="D6E5EF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LMS lets you monitor and control lifts from a distance, making it easier to maintain and fix problems early.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2C06B-BC3A-035A-5204-AC7E237B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03535" y="1840445"/>
            <a:ext cx="9859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of Lift Management Algorithms</a:t>
            </a:r>
            <a:endParaRPr lang="en-US" sz="4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Destination Control Systems (DCS)</a:t>
            </a:r>
            <a:endParaRPr lang="en-US" sz="24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363760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DCS systems let people pick their floor ahead of time, making lifts faster and reducing wait times.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57813" y="3420547"/>
            <a:ext cx="38696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Group Control Systems (GCS)</a:t>
            </a:r>
            <a:endParaRPr lang="en-US" sz="24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01181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GCS systems use multiple lifts together to serve passengers better, especially in busy areas.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7901" y="34205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Adaptive Algorithms</a:t>
            </a:r>
            <a:endParaRPr lang="en-US" sz="24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011811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Adaptive algorithms change how lifts work based on things like passenger numbers, traffic, and building needs.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F7E81-A426-8714-34DC-7C760F60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05" y="7200756"/>
            <a:ext cx="3543795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EB09EE-54E2-DFE4-12C8-E6BDFB5613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533023" y="9645"/>
            <a:ext cx="1351923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DCEC99D-B2C0-70CF-BAEA-EBF6212B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28" y="2235750"/>
            <a:ext cx="276225" cy="371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18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LMS Use Cases</a:t>
            </a:r>
            <a:endParaRPr lang="en-US" sz="44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048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642592"/>
            <a:ext cx="28628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Commercial Buildings :</a:t>
            </a:r>
            <a:endParaRPr lang="en-US" sz="2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24124" y="31381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185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LMS improves efficiency and safety in office buildings, hotels, and other commercial properties.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827" y="18048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Healthcare Facilities :</a:t>
            </a:r>
            <a:endParaRPr lang="en-US" sz="2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10237827" y="31381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185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LMS ensures timely patient transportation and optimizes lift utilization in hospitals and clinics.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00526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24124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Industrial Complexes :</a:t>
            </a:r>
            <a:endParaRPr lang="en-US" sz="2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6324124" y="63385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185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LMS manages material handling and personnel transportation in factories and manufacturing plants.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7827" y="500526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78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Residential Buildings :</a:t>
            </a:r>
            <a:endParaRPr lang="en-US" sz="2200" b="1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37827" y="63385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ü"/>
            </a:pPr>
            <a:r>
              <a:rPr lang="en-US" sz="1850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LMS enhances convenience and safety for residents in multi-story apartments and condominiums.</a:t>
            </a:r>
            <a:endParaRPr lang="en-US" sz="185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C4F82E-4D5D-9AF8-789F-0B17D713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8082" y="7660256"/>
            <a:ext cx="1922318" cy="558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ED378-D187-1FFA-789A-C34F919AC7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46" y="161027"/>
            <a:ext cx="5891514" cy="7848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987831-C302-F83B-DA05-F7F8F4C38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756" y="2421488"/>
            <a:ext cx="285790" cy="352474"/>
          </a:xfrm>
          <a:prstGeom prst="rect">
            <a:avLst/>
          </a:prstGeom>
        </p:spPr>
      </p:pic>
      <p:sp>
        <p:nvSpPr>
          <p:cNvPr id="20" name="Cross 19">
            <a:extLst>
              <a:ext uri="{FF2B5EF4-FFF2-40B4-BE49-F238E27FC236}">
                <a16:creationId xmlns:a16="http://schemas.microsoft.com/office/drawing/2014/main" id="{C3934C5B-625F-1FE0-AFDC-19598F853028}"/>
              </a:ext>
            </a:extLst>
          </p:cNvPr>
          <p:cNvSpPr/>
          <p:nvPr/>
        </p:nvSpPr>
        <p:spPr>
          <a:xfrm>
            <a:off x="2135327" y="2458264"/>
            <a:ext cx="202627" cy="232984"/>
          </a:xfrm>
          <a:prstGeom prst="plus">
            <a:avLst/>
          </a:prstGeom>
          <a:noFill/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58B21C-036C-1F9C-7240-B78372B220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6164" y="983646"/>
            <a:ext cx="247685" cy="381053"/>
          </a:xfrm>
          <a:prstGeom prst="rect">
            <a:avLst/>
          </a:prstGeom>
        </p:spPr>
      </p:pic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D2CEF53F-D3AF-EFAF-7678-B86F504B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26" y="963735"/>
            <a:ext cx="328670" cy="32867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B85998-7C49-96BE-6E57-AB60F319E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8760" y="2838796"/>
            <a:ext cx="276264" cy="371527"/>
          </a:xfrm>
          <a:prstGeom prst="rect">
            <a:avLst/>
          </a:prstGeom>
        </p:spPr>
      </p:pic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5C019C94-43BF-1A0F-1786-303886DBC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340" y="2836501"/>
            <a:ext cx="276264" cy="2762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CCE439F-A169-96C8-4A72-B5B69BFBA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4387" y="2290390"/>
            <a:ext cx="200025" cy="342900"/>
          </a:xfrm>
          <a:prstGeom prst="rect">
            <a:avLst/>
          </a:prstGeom>
        </p:spPr>
      </p:pic>
      <p:pic>
        <p:nvPicPr>
          <p:cNvPr id="31" name="Image 3" descr="preencoded.png">
            <a:extLst>
              <a:ext uri="{FF2B5EF4-FFF2-40B4-BE49-F238E27FC236}">
                <a16:creationId xmlns:a16="http://schemas.microsoft.com/office/drawing/2014/main" id="{12E2B6C4-B654-2532-7D89-CD304C644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038" y="2217127"/>
            <a:ext cx="408721" cy="408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6267093" y="635794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in LMS Implementation</a:t>
            </a:r>
            <a:endParaRPr lang="en-US" sz="4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6418" y="2282428"/>
            <a:ext cx="30480" cy="5311259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822103" y="2768918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350734" y="2533293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544330" y="2626757"/>
            <a:ext cx="11465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28478" y="250543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Integration</a:t>
            </a:r>
            <a:endParaRPr lang="en-US" sz="2400" b="1" i="1" dirty="0"/>
          </a:p>
        </p:txBody>
      </p:sp>
      <p:sp>
        <p:nvSpPr>
          <p:cNvPr id="9" name="Text 6"/>
          <p:cNvSpPr/>
          <p:nvPr/>
        </p:nvSpPr>
        <p:spPr>
          <a:xfrm>
            <a:off x="7828478" y="2967276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Connecting LMS with a building’s systems and setup can be difficult.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822103" y="4613672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734" y="4378047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517065" y="4471511"/>
            <a:ext cx="16906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28478" y="435018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Maintenance</a:t>
            </a:r>
            <a:endParaRPr lang="en-US" sz="2400" b="1" i="1" dirty="0"/>
          </a:p>
        </p:txBody>
      </p:sp>
      <p:sp>
        <p:nvSpPr>
          <p:cNvPr id="14" name="Text 11"/>
          <p:cNvSpPr/>
          <p:nvPr/>
        </p:nvSpPr>
        <p:spPr>
          <a:xfrm>
            <a:off x="7828478" y="4812030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 maintenance and updates are important to keep LMS running smoothly and reliably.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822103" y="6458426"/>
            <a:ext cx="780693" cy="30480"/>
          </a:xfrm>
          <a:prstGeom prst="roundRect">
            <a:avLst>
              <a:gd name="adj" fmla="val 10977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734" y="6222802"/>
            <a:ext cx="501848" cy="50184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513969" y="6316266"/>
            <a:ext cx="17537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28478" y="61949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i="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</a:t>
            </a:r>
            <a:endParaRPr lang="en-US" sz="2400" b="1" i="1" dirty="0"/>
          </a:p>
        </p:txBody>
      </p:sp>
      <p:sp>
        <p:nvSpPr>
          <p:cNvPr id="19" name="Text 16"/>
          <p:cNvSpPr/>
          <p:nvPr/>
        </p:nvSpPr>
        <p:spPr>
          <a:xfrm>
            <a:off x="7828478" y="6656784"/>
            <a:ext cx="6021229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Setting up a full LMS can be expensive at first and also costs money to maintain over time.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9BE0E1-2694-C64C-5EAA-EAAACCDE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164" y="7715178"/>
            <a:ext cx="1771897" cy="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182291"/>
            <a:ext cx="56813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Trends in LMS</a:t>
            </a:r>
            <a:endParaRPr lang="en-US" sz="4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2614732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Artificial Intelligence (AI)</a:t>
            </a:r>
            <a:endParaRPr lang="en-US" sz="2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336196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LMS can make lifts work better using real-time data and predict what will be needed later.</a:t>
            </a:r>
            <a:endParaRPr lang="en-US" sz="2000" b="1" dirty="0"/>
          </a:p>
        </p:txBody>
      </p:sp>
      <p:sp>
        <p:nvSpPr>
          <p:cNvPr id="8" name="Shape 5"/>
          <p:cNvSpPr/>
          <p:nvPr/>
        </p:nvSpPr>
        <p:spPr>
          <a:xfrm>
            <a:off x="4691658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4870132" y="2614732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Internet of Things (IoT)</a:t>
            </a:r>
            <a:endParaRPr lang="en-US" sz="2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469493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IoT integration lets lifts and building systems talk to each other easily, making them safer and more efficient.</a:t>
            </a:r>
            <a:endParaRPr lang="en-US" sz="2000" b="1" dirty="0"/>
          </a:p>
        </p:txBody>
      </p:sp>
      <p:sp>
        <p:nvSpPr>
          <p:cNvPr id="12" name="Shape 9"/>
          <p:cNvSpPr/>
          <p:nvPr/>
        </p:nvSpPr>
        <p:spPr>
          <a:xfrm>
            <a:off x="8377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5885855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856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Computing</a:t>
            </a:r>
            <a:endParaRPr lang="en-US" sz="2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55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Cloud-based LMS platforms let you learn from anywhere, grow easily, and track progress.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82AE8-A208-886A-C8F0-C3C14D54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980" y="7665023"/>
            <a:ext cx="2019582" cy="54300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274" y="12206"/>
            <a:ext cx="5486400" cy="8229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A5338-0D74-400F-515A-FE1E544F37B7}"/>
              </a:ext>
            </a:extLst>
          </p:cNvPr>
          <p:cNvSpPr txBox="1"/>
          <p:nvPr/>
        </p:nvSpPr>
        <p:spPr>
          <a:xfrm>
            <a:off x="259080" y="181043"/>
            <a:ext cx="473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1399E-FBA4-8E30-5F2E-C70B926EF937}"/>
              </a:ext>
            </a:extLst>
          </p:cNvPr>
          <p:cNvSpPr txBox="1"/>
          <p:nvPr/>
        </p:nvSpPr>
        <p:spPr>
          <a:xfrm>
            <a:off x="8732520" y="333443"/>
            <a:ext cx="473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Explanation: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C7FCE4-B8C4-7D3F-AB99-6CF88893ADEE}"/>
              </a:ext>
            </a:extLst>
          </p:cNvPr>
          <p:cNvCxnSpPr/>
          <p:nvPr/>
        </p:nvCxnSpPr>
        <p:spPr>
          <a:xfrm>
            <a:off x="7132320" y="0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69D1C8-304A-167B-1C8F-0BD88A19A182}"/>
              </a:ext>
            </a:extLst>
          </p:cNvPr>
          <p:cNvSpPr txBox="1"/>
          <p:nvPr/>
        </p:nvSpPr>
        <p:spPr>
          <a:xfrm>
            <a:off x="1511343" y="1968047"/>
            <a:ext cx="5575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24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iostream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include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en-US" sz="2400" b="1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using namespace </a:t>
            </a:r>
            <a:r>
              <a:rPr lang="en-US" sz="2400" b="1" kern="1200" dirty="0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>
                <a:solidFill>
                  <a:srgbClr val="FF66CC"/>
                </a:solidFill>
                <a:effectLst/>
                <a:latin typeface="+mn-lt"/>
                <a:ea typeface="+mn-ea"/>
                <a:cs typeface="+mn-cs"/>
              </a:rPr>
              <a:t>Elevator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private:</a:t>
            </a:r>
            <a:endParaRPr lang="en-IN" sz="2400" b="1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currentFloor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powerOn</a:t>
            </a:r>
            <a:endParaRPr lang="en-IN" sz="2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2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fireEmergency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IN" sz="20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3D3A1-F623-8707-6D33-6A9264598B53}"/>
              </a:ext>
            </a:extLst>
          </p:cNvPr>
          <p:cNvSpPr txBox="1"/>
          <p:nvPr/>
        </p:nvSpPr>
        <p:spPr>
          <a:xfrm>
            <a:off x="8145573" y="1159748"/>
            <a:ext cx="55756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endParaRPr lang="en-IN" sz="32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code defines a </a:t>
            </a:r>
            <a:r>
              <a:rPr lang="en-US" sz="2400" b="1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class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`</a:t>
            </a:r>
            <a:r>
              <a:rPr lang="en-US" sz="2400" b="1" kern="1200" dirty="0">
                <a:solidFill>
                  <a:srgbClr val="FF66CC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Elevator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` with three private attributes:</a:t>
            </a:r>
          </a:p>
          <a:p>
            <a:pPr marL="0" algn="l" rtl="0" eaLnBrk="1" latinLnBrk="0" hangingPunct="1"/>
            <a:endParaRPr lang="en-IN" sz="32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- `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currentFloor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` (</a:t>
            </a:r>
            <a:r>
              <a:rPr lang="en-US" sz="2400" b="1" kern="12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integer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): Tracks the current floor of the elevator.</a:t>
            </a:r>
            <a:endParaRPr lang="en-IN" sz="32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/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- `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powerOn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` (</a:t>
            </a:r>
            <a:r>
              <a:rPr lang="en-US" sz="2400" b="1" kern="12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boolean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): Indicates whether the elevator's power is on.</a:t>
            </a:r>
            <a:endParaRPr lang="en-IN" sz="3200" dirty="0">
              <a:solidFill>
                <a:schemeClr val="bg1"/>
              </a:solidFill>
              <a:effectLst/>
            </a:endParaRP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`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fireEmergency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` (</a:t>
            </a:r>
            <a:r>
              <a:rPr lang="en-US" sz="2400" b="1" kern="12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boolean</a:t>
            </a: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): Indicates if there is a fire emergency.</a:t>
            </a:r>
          </a:p>
          <a:p>
            <a:pPr algn="l" rtl="0" eaLnBrk="1" latinLnBrk="0" hangingPunct="1"/>
            <a:endParaRPr lang="en-IN" sz="3200" dirty="0">
              <a:solidFill>
                <a:schemeClr val="bg1"/>
              </a:solidFill>
              <a:effectLst/>
            </a:endParaRPr>
          </a:p>
          <a:p>
            <a:pPr marL="342900" indent="-342900" algn="l" rtl="0" eaLnBrk="1" latinLnBrk="0" hangingPunct="1">
              <a:buFont typeface="Wingdings" panose="05000000000000000000" pitchFamily="2" charset="2"/>
              <a:buChar char="q"/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These attributes are encapsulated and cannot be accessed directly from outside the class. The class currently only defines these attributes without any methods to interact with them.</a:t>
            </a:r>
            <a:endParaRPr lang="en-IN" sz="320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79CD7D-0B27-9B55-B83F-8B1FF0025C5F}"/>
              </a:ext>
            </a:extLst>
          </p:cNvPr>
          <p:cNvCxnSpPr/>
          <p:nvPr/>
        </p:nvCxnSpPr>
        <p:spPr>
          <a:xfrm>
            <a:off x="7118464" y="-13856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6C71D6-0000-1025-6636-E094B4ACDC16}"/>
              </a:ext>
            </a:extLst>
          </p:cNvPr>
          <p:cNvCxnSpPr/>
          <p:nvPr/>
        </p:nvCxnSpPr>
        <p:spPr>
          <a:xfrm>
            <a:off x="7139246" y="-3465"/>
            <a:ext cx="0" cy="822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43084"/>
      </p:ext>
    </p:extLst>
  </p:cSld>
  <p:clrMapOvr>
    <a:masterClrMapping/>
  </p:clrMapOvr>
  <p:transition spd="slow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2857</Words>
  <Application>Microsoft Office PowerPoint</Application>
  <PresentationFormat>Custom</PresentationFormat>
  <Paragraphs>405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Times New Roman</vt:lpstr>
      <vt:lpstr>Courier New</vt:lpstr>
      <vt:lpstr>Source Sans Pro</vt:lpstr>
      <vt:lpstr>Consolas</vt:lpstr>
      <vt:lpstr>Calibri</vt:lpstr>
      <vt:lpstr>Arial</vt:lpstr>
      <vt:lpstr>Lora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Bhanu Kiran</cp:lastModifiedBy>
  <cp:revision>11</cp:revision>
  <dcterms:created xsi:type="dcterms:W3CDTF">2024-11-11T11:43:59Z</dcterms:created>
  <dcterms:modified xsi:type="dcterms:W3CDTF">2024-11-19T09:01:33Z</dcterms:modified>
</cp:coreProperties>
</file>